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9" r:id="rId4"/>
    <p:sldId id="258" r:id="rId5"/>
    <p:sldId id="263" r:id="rId6"/>
    <p:sldId id="267" r:id="rId7"/>
    <p:sldId id="303" r:id="rId8"/>
    <p:sldId id="304" r:id="rId9"/>
    <p:sldId id="260" r:id="rId10"/>
    <p:sldId id="266" r:id="rId11"/>
    <p:sldId id="268" r:id="rId12"/>
    <p:sldId id="269" r:id="rId13"/>
    <p:sldId id="270" r:id="rId14"/>
    <p:sldId id="272" r:id="rId15"/>
    <p:sldId id="274" r:id="rId16"/>
    <p:sldId id="275" r:id="rId17"/>
    <p:sldId id="271" r:id="rId18"/>
    <p:sldId id="276" r:id="rId19"/>
    <p:sldId id="277" r:id="rId20"/>
    <p:sldId id="261" r:id="rId21"/>
    <p:sldId id="278" r:id="rId22"/>
    <p:sldId id="279" r:id="rId23"/>
    <p:sldId id="285" r:id="rId24"/>
    <p:sldId id="286" r:id="rId25"/>
    <p:sldId id="287" r:id="rId26"/>
    <p:sldId id="300" r:id="rId27"/>
    <p:sldId id="288" r:id="rId28"/>
    <p:sldId id="280" r:id="rId29"/>
    <p:sldId id="289" r:id="rId30"/>
    <p:sldId id="290" r:id="rId31"/>
    <p:sldId id="301" r:id="rId32"/>
    <p:sldId id="291" r:id="rId33"/>
    <p:sldId id="292" r:id="rId34"/>
    <p:sldId id="293" r:id="rId35"/>
    <p:sldId id="294" r:id="rId36"/>
    <p:sldId id="305" r:id="rId37"/>
    <p:sldId id="262" r:id="rId38"/>
    <p:sldId id="281" r:id="rId39"/>
    <p:sldId id="282" r:id="rId40"/>
    <p:sldId id="302" r:id="rId41"/>
    <p:sldId id="284" r:id="rId42"/>
    <p:sldId id="283" r:id="rId43"/>
    <p:sldId id="298" r:id="rId44"/>
    <p:sldId id="299" r:id="rId45"/>
    <p:sldId id="295" r:id="rId46"/>
    <p:sldId id="296" r:id="rId47"/>
    <p:sldId id="29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6395"/>
  </p:normalViewPr>
  <p:slideViewPr>
    <p:cSldViewPr snapToGrid="0">
      <p:cViewPr varScale="1">
        <p:scale>
          <a:sx n="157" d="100"/>
          <a:sy n="15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  <a:p>
            <a:endParaRPr lang="en-GB" dirty="0"/>
          </a:p>
          <a:p>
            <a:r>
              <a:rPr lang="en-GB" dirty="0"/>
              <a:t>Typically need fewer simulation calls than during an MCMC run</a:t>
            </a:r>
          </a:p>
          <a:p>
            <a:endParaRPr lang="en-GB" dirty="0"/>
          </a:p>
          <a:p>
            <a:r>
              <a:rPr lang="en-GB" dirty="0"/>
              <a:t>Likelihood might be intractable anyway so MCMC might not be an option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second</a:t>
                </a:r>
                <a:r>
                  <a:rPr lang="en-GB" b="0" dirty="0"/>
                  <a:t> 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We give the network a sample on the target distribution and it transforms it into a sample on the base distribution</a:t>
                </a:r>
              </a:p>
              <a:p>
                <a:endParaRPr lang="en-GB" b="0" dirty="0"/>
              </a:p>
              <a:p>
                <a:r>
                  <a:rPr lang="en-GB" dirty="0"/>
                  <a:t>We then evaluate the Jacobian between the base and target and the probability of that sample on the base</a:t>
                </a:r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010" t="-2500" r="-1136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74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Jacobian is evaluated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It accounts for the change in volume between the base and target </a:t>
                </a:r>
              </a:p>
              <a:p>
                <a:endParaRPr lang="en-GB" dirty="0"/>
              </a:p>
              <a:p>
                <a:r>
                  <a:rPr lang="en-GB" dirty="0"/>
                  <a:t>It comes for free from </a:t>
                </a:r>
                <a:r>
                  <a:rPr lang="en-GB" dirty="0" err="1"/>
                  <a:t>tensorflow</a:t>
                </a:r>
                <a:r>
                  <a:rPr lang="en-GB" dirty="0"/>
                  <a:t>/</a:t>
                </a:r>
                <a:r>
                  <a:rPr lang="en-GB" dirty="0" err="1"/>
                  <a:t>pytorch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12D47-6227-3DBF-AC0F-37100486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35" y="1486797"/>
            <a:ext cx="5982150" cy="40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28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5A77E-B493-4C13-93F5-6CC80F8D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1735499"/>
            <a:ext cx="5270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trained the NPEs are very fast</a:t>
            </a:r>
          </a:p>
          <a:p>
            <a:endParaRPr lang="en-GB" dirty="0"/>
          </a:p>
          <a:p>
            <a:r>
              <a:rPr lang="en-GB" dirty="0"/>
              <a:t>They are amortized so we can show them another observation and recover a posterior</a:t>
            </a:r>
          </a:p>
          <a:p>
            <a:endParaRPr lang="en-GB" dirty="0"/>
          </a:p>
          <a:p>
            <a:r>
              <a:rPr lang="en-GB" dirty="0"/>
              <a:t>But we have to be confident that our observation is well represented by the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3CCE-2A52-89B8-6BCF-B569D664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78" y="2001484"/>
            <a:ext cx="5270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5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Typically,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We train with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7805B-AD44-3C95-711F-D15BB12A90A6}"/>
              </a:ext>
            </a:extLst>
          </p:cNvPr>
          <p:cNvSpPr/>
          <p:nvPr/>
        </p:nvSpPr>
        <p:spPr>
          <a:xfrm>
            <a:off x="3066881" y="1885444"/>
            <a:ext cx="202301" cy="2192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06B71-D102-1B96-E1D1-0F47CB3469EB}"/>
              </a:ext>
            </a:extLst>
          </p:cNvPr>
          <p:cNvSpPr/>
          <p:nvPr/>
        </p:nvSpPr>
        <p:spPr>
          <a:xfrm>
            <a:off x="3066881" y="4345423"/>
            <a:ext cx="202301" cy="1398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1325D-1887-021A-49A4-00334B273C0A}"/>
              </a:ext>
            </a:extLst>
          </p:cNvPr>
          <p:cNvSpPr/>
          <p:nvPr/>
        </p:nvSpPr>
        <p:spPr>
          <a:xfrm>
            <a:off x="3836299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C3EA0-673A-F792-03ED-DF984A5EF9D7}"/>
              </a:ext>
            </a:extLst>
          </p:cNvPr>
          <p:cNvSpPr/>
          <p:nvPr/>
        </p:nvSpPr>
        <p:spPr>
          <a:xfrm>
            <a:off x="4504566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7520B-42EB-B36B-D0E5-FCA9D9397409}"/>
              </a:ext>
            </a:extLst>
          </p:cNvPr>
          <p:cNvSpPr/>
          <p:nvPr/>
        </p:nvSpPr>
        <p:spPr>
          <a:xfrm>
            <a:off x="5172833" y="2141508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29F7B-DBF0-E031-2E8D-312D557276AB}"/>
              </a:ext>
            </a:extLst>
          </p:cNvPr>
          <p:cNvSpPr/>
          <p:nvPr/>
        </p:nvSpPr>
        <p:spPr>
          <a:xfrm>
            <a:off x="5994849" y="252732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A943D-774F-0C8C-9CD3-3A5FC8EBDB18}"/>
              </a:ext>
            </a:extLst>
          </p:cNvPr>
          <p:cNvSpPr/>
          <p:nvPr/>
        </p:nvSpPr>
        <p:spPr>
          <a:xfrm>
            <a:off x="6637491" y="253618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409AC-D70D-A3EC-46F1-99A874C59DFD}"/>
              </a:ext>
            </a:extLst>
          </p:cNvPr>
          <p:cNvSpPr/>
          <p:nvPr/>
        </p:nvSpPr>
        <p:spPr>
          <a:xfrm>
            <a:off x="7262601" y="3646380"/>
            <a:ext cx="202301" cy="27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/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Simulations/Data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blipFill>
                <a:blip r:embed="rId2"/>
                <a:stretch>
                  <a:fillRect l="-7586" t="-21739" r="-34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/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blipFill>
                <a:blip r:embed="rId3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D51CE2-215C-3183-4833-7E2F848ECAB0}"/>
              </a:ext>
            </a:extLst>
          </p:cNvPr>
          <p:cNvSpPr txBox="1"/>
          <p:nvPr/>
        </p:nvSpPr>
        <p:spPr>
          <a:xfrm>
            <a:off x="7768354" y="345841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the data</a:t>
            </a:r>
          </a:p>
          <a:p>
            <a:r>
              <a:rPr lang="en-US" dirty="0"/>
              <a:t>came from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628404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We can interpret exponential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as</a:t>
                </a: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Watch out some python packages implement their own sampling algorithms!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Lets do the same example again</a:t>
                </a:r>
              </a:p>
              <a:p>
                <a:endParaRPr lang="en-GB" dirty="0"/>
              </a:p>
              <a:p>
                <a:r>
                  <a:rPr lang="en-GB" dirty="0"/>
                  <a:t>Generate a set of example signals with matching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and assign them a label of 1</a:t>
                </a:r>
              </a:p>
              <a:p>
                <a:endParaRPr lang="en-GB" dirty="0"/>
              </a:p>
              <a:p>
                <a:r>
                  <a:rPr lang="en-GB" dirty="0"/>
                  <a:t>Shuffle the parameters and signals so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with label 0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 data compression here (although it is often needed)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1790" t="-3611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40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284" y="4593685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9484778" y="4224353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70" y="4677787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112631" y="4112376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not analytically write the likelihood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 not know the noise distribution in our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analytic likelihood is too computationally expensive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Field Level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761776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cosmological parameters this 21-cm intensity map?</a:t>
            </a:r>
          </a:p>
          <a:p>
            <a:endParaRPr lang="en-US" dirty="0"/>
          </a:p>
          <a:p>
            <a:r>
              <a:rPr lang="en-US" dirty="0"/>
              <a:t>Could compress to summary statistics but there is potential loss of information</a:t>
            </a:r>
          </a:p>
          <a:p>
            <a:endParaRPr lang="en-US" dirty="0"/>
          </a:p>
          <a:p>
            <a:r>
              <a:rPr lang="en-US" dirty="0"/>
              <a:t>Hard to write an analytic likelihood</a:t>
            </a:r>
          </a:p>
          <a:p>
            <a:endParaRPr lang="en-US" dirty="0"/>
          </a:p>
          <a:p>
            <a:r>
              <a:rPr lang="en-US" dirty="0"/>
              <a:t>Turn to SBI instead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4822E-F1DE-237A-C289-D801EB56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46" y="1193947"/>
            <a:ext cx="2915103" cy="23931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755CB920-E249-0C98-AB2A-1AB861A0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3601835"/>
            <a:ext cx="4313772" cy="24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76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GW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571653" cy="4562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EM follow up observations of GWs can help us pinpoint the redshift of the sources</a:t>
            </a:r>
          </a:p>
          <a:p>
            <a:endParaRPr lang="en-US" dirty="0"/>
          </a:p>
          <a:p>
            <a:r>
              <a:rPr lang="en-US" dirty="0"/>
              <a:t>GW chirps give us distance</a:t>
            </a:r>
          </a:p>
          <a:p>
            <a:endParaRPr lang="en-US" dirty="0"/>
          </a:p>
          <a:p>
            <a:r>
              <a:rPr lang="en-US" dirty="0"/>
              <a:t>With distance and redshift we can learn about the expansion rate of the universe</a:t>
            </a:r>
          </a:p>
          <a:p>
            <a:endParaRPr lang="en-US" dirty="0"/>
          </a:p>
          <a:p>
            <a:r>
              <a:rPr lang="en-US" dirty="0"/>
              <a:t>But GWs emitted from cataclysmic events with short lifetimes so follow ups have to be triggered quickly</a:t>
            </a:r>
          </a:p>
          <a:p>
            <a:endParaRPr lang="en-US" dirty="0"/>
          </a:p>
          <a:p>
            <a:r>
              <a:rPr lang="en-US" dirty="0"/>
              <a:t>SBI allows us to do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8FD23-4AAB-BBF8-CBCF-FFC0195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27" y="3530865"/>
            <a:ext cx="4020273" cy="2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E762A-8130-5AD5-B1B9-098644903CFA}"/>
              </a:ext>
            </a:extLst>
          </p:cNvPr>
          <p:cNvSpPr txBox="1"/>
          <p:nvPr/>
        </p:nvSpPr>
        <p:spPr>
          <a:xfrm>
            <a:off x="9841117" y="604125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[1710.05835]</a:t>
            </a:r>
            <a:endParaRPr lang="en-US" dirty="0"/>
          </a:p>
        </p:txBody>
      </p:sp>
      <p:pic>
        <p:nvPicPr>
          <p:cNvPr id="2052" name="Picture 4" descr="Gravitational Waves | Kavli Institute for Cosmology, Cambridge">
            <a:extLst>
              <a:ext uri="{FF2B5EF4-FFF2-40B4-BE49-F238E27FC236}">
                <a16:creationId xmlns:a16="http://schemas.microsoft.com/office/drawing/2014/main" id="{33E6F889-09EF-0635-0386-DF2237C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8" y="1161896"/>
            <a:ext cx="3660496" cy="20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8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2519</Words>
  <Application>Microsoft Macintosh PowerPoint</Application>
  <PresentationFormat>Widescreen</PresentationFormat>
  <Paragraphs>448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Cambria Math</vt:lpstr>
      <vt:lpstr>Lucida Grande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Field Level Inference</vt:lpstr>
      <vt:lpstr>GW Follow Ups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MADE</vt:lpstr>
      <vt:lpstr>Conditional MAF</vt:lpstr>
      <vt:lpstr>An example: 21cm Cosmology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18</cp:revision>
  <dcterms:created xsi:type="dcterms:W3CDTF">2024-01-02T17:05:58Z</dcterms:created>
  <dcterms:modified xsi:type="dcterms:W3CDTF">2024-03-10T16:25:44Z</dcterms:modified>
</cp:coreProperties>
</file>